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1"/>
  </p:notesMasterIdLst>
  <p:sldIdLst>
    <p:sldId id="1918" r:id="rId2"/>
    <p:sldId id="390" r:id="rId3"/>
    <p:sldId id="2202" r:id="rId4"/>
    <p:sldId id="2218" r:id="rId5"/>
    <p:sldId id="2217" r:id="rId6"/>
    <p:sldId id="2198" r:id="rId7"/>
    <p:sldId id="2203" r:id="rId8"/>
    <p:sldId id="2204" r:id="rId9"/>
    <p:sldId id="2205" r:id="rId10"/>
    <p:sldId id="2206" r:id="rId11"/>
    <p:sldId id="2207" r:id="rId12"/>
    <p:sldId id="2209" r:id="rId13"/>
    <p:sldId id="2212" r:id="rId14"/>
    <p:sldId id="2214" r:id="rId15"/>
    <p:sldId id="1920" r:id="rId16"/>
    <p:sldId id="2208" r:id="rId17"/>
    <p:sldId id="2213" r:id="rId18"/>
    <p:sldId id="2199" r:id="rId19"/>
    <p:sldId id="2200" r:id="rId2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3300"/>
    <a:srgbClr val="FFFFFF"/>
    <a:srgbClr val="FFFF00"/>
    <a:srgbClr val="66FF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2"/>
    <p:restoredTop sz="94713"/>
  </p:normalViewPr>
  <p:slideViewPr>
    <p:cSldViewPr>
      <p:cViewPr varScale="1">
        <p:scale>
          <a:sx n="108" d="100"/>
          <a:sy n="108" d="100"/>
        </p:scale>
        <p:origin x="4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9A925D-1DD8-45DB-96CF-F7866C4101C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39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A1F6B6F-5E56-4D53-81AA-F3E29955D7AD}" type="slidenum">
              <a:rPr lang="it-IT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8DEFC-6EC6-4D29-A459-409D8CDFD96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4DF29-2C03-4CB0-A3CB-605CEB522BA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5F2E0-C2E2-43E4-8E10-6358AC7C35C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3CA0D-03D0-4056-805C-C50D8C89B86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1F6E0-4141-4BE7-A9FB-DE0D4BEF4CF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BA0C348E-C1C8-486D-A077-5437951B32A7}" type="slidenum">
              <a:rPr lang="it-IT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EE202-018A-4F7B-BB6C-EC8B247E8D7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73C6F-6BFE-478D-924E-51B08335201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886A0-AB96-4BD3-B3DF-C28D7242C4E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79926-B2EC-4C6F-8313-6C3B4C8ED0B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80516-6059-48A2-90C0-742096D8A55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endParaRPr lang="it-IT"/>
          </a:p>
        </p:txBody>
      </p:sp>
      <p:sp>
        <p:nvSpPr>
          <p:cNvPr id="6" name="Triangolo rettangolo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330C0BF9-FCBE-4FBA-BBBE-8B07B8A65B4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45C75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45C75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07C8F142-87DA-491E-8A98-106B614CDC2F}" type="slidenum">
              <a:rPr lang="it-IT"/>
              <a:pPr/>
              <a:t>‹N›</a:t>
            </a:fld>
            <a:endParaRPr 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56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7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x-webdoc://36539F40-3C73-4289-AEA5-3E380AD5492A/www.sicplus.i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19">
            <a:extLst>
              <a:ext uri="{FF2B5EF4-FFF2-40B4-BE49-F238E27FC236}">
                <a16:creationId xmlns:a16="http://schemas.microsoft.com/office/drawing/2014/main" id="{E381969E-3F5C-8A41-AD18-B961A5ECA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2776688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By-pass: Pro &amp; Cons</a:t>
            </a:r>
          </a:p>
        </p:txBody>
      </p:sp>
      <p:sp>
        <p:nvSpPr>
          <p:cNvPr id="21510" name="AutoShape 11" descr="cid:part1.0uWrva6Q.mUtQ0ad3@sicitalia.org">
            <a:hlinkClick r:id="rId2"/>
            <a:extLst>
              <a:ext uri="{FF2B5EF4-FFF2-40B4-BE49-F238E27FC236}">
                <a16:creationId xmlns:a16="http://schemas.microsoft.com/office/drawing/2014/main" id="{1FF2256B-6E3D-3348-9D7E-DCC303CDDB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7C2D4FA-11C8-4733-A038-1C314828EE90}"/>
              </a:ext>
            </a:extLst>
          </p:cNvPr>
          <p:cNvGrpSpPr/>
          <p:nvPr/>
        </p:nvGrpSpPr>
        <p:grpSpPr>
          <a:xfrm>
            <a:off x="125412" y="3749825"/>
            <a:ext cx="1422400" cy="2552399"/>
            <a:chOff x="570180" y="3692278"/>
            <a:chExt cx="1422400" cy="2552399"/>
          </a:xfrm>
        </p:grpSpPr>
        <p:pic>
          <p:nvPicPr>
            <p:cNvPr id="3" name="Immagine 2" descr="Immagine che contiene cielo, aria aperta, strada, edificio&#10;&#10;Descrizione generata automaticamente">
              <a:extLst>
                <a:ext uri="{FF2B5EF4-FFF2-40B4-BE49-F238E27FC236}">
                  <a16:creationId xmlns:a16="http://schemas.microsoft.com/office/drawing/2014/main" id="{303148FC-A36B-A432-8471-C8C106CB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61" y="5114678"/>
              <a:ext cx="1420219" cy="1129999"/>
            </a:xfrm>
            <a:prstGeom prst="rect">
              <a:avLst/>
            </a:prstGeom>
          </p:spPr>
        </p:pic>
        <p:pic>
          <p:nvPicPr>
            <p:cNvPr id="4" name="Immagine 3" descr="Immagine che contiene logo, simbolo, bandiera&#10;&#10;Il contenuto generato dall'IA potrebbe non essere corretto.">
              <a:extLst>
                <a:ext uri="{FF2B5EF4-FFF2-40B4-BE49-F238E27FC236}">
                  <a16:creationId xmlns:a16="http://schemas.microsoft.com/office/drawing/2014/main" id="{26538341-E063-A747-33A9-3C7B73D9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180" y="3692278"/>
              <a:ext cx="1422400" cy="1422400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3C225018-C89C-F58F-3801-142BBF7CED9A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>
          <a:xfrm>
            <a:off x="1763688" y="4222750"/>
            <a:ext cx="7854696" cy="17526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M. Anselmino, MD, </a:t>
            </a:r>
            <a:r>
              <a:rPr lang="it-IT" altLang="it-IT" sz="1800" b="1" err="1">
                <a:latin typeface="Constantia" panose="02030602050306030303" pitchFamily="18" charset="0"/>
                <a:ea typeface="ＭＳ Ｐゴシック" panose="020B0600070205080204" pitchFamily="34" charset="-128"/>
              </a:rPr>
              <a:t>Ph</a:t>
            </a: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 D, FASMBS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Chair in </a:t>
            </a:r>
            <a:r>
              <a:rPr lang="it-IT" altLang="it-IT" sz="1800" b="1" err="1">
                <a:latin typeface="Constantia" panose="02030602050306030303" pitchFamily="18" charset="0"/>
                <a:ea typeface="ＭＳ Ｐゴシック" panose="020B0600070205080204" pitchFamily="34" charset="-128"/>
              </a:rPr>
              <a:t>Bariatric</a:t>
            </a: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 &amp; </a:t>
            </a:r>
            <a:r>
              <a:rPr lang="it-IT" altLang="it-IT" sz="1800" b="1" err="1">
                <a:latin typeface="Constantia" panose="02030602050306030303" pitchFamily="18" charset="0"/>
                <a:ea typeface="ＭＳ Ｐゴシック" panose="020B0600070205080204" pitchFamily="34" charset="-128"/>
              </a:rPr>
              <a:t>Metabolic</a:t>
            </a: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 Surgery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IRCCS San Raffaele Scientific Institute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altLang="it-IT" sz="1800" b="1">
                <a:latin typeface="Constantia" panose="02030602050306030303" pitchFamily="18" charset="0"/>
                <a:ea typeface="ＭＳ Ｐゴシック" panose="020B0600070205080204" pitchFamily="34" charset="-128"/>
              </a:rPr>
              <a:t>Milano, </a:t>
            </a:r>
            <a:r>
              <a:rPr lang="it-IT" altLang="it-IT" sz="1800" b="1" err="1">
                <a:latin typeface="Constantia" panose="02030602050306030303" pitchFamily="18" charset="0"/>
                <a:ea typeface="ＭＳ Ｐゴシック" panose="020B0600070205080204" pitchFamily="34" charset="-128"/>
              </a:rPr>
              <a:t>Italy</a:t>
            </a:r>
            <a:endParaRPr lang="it-IT" altLang="it-IT" sz="1800" b="1">
              <a:latin typeface="Constantia" panose="02030602050306030303" pitchFamily="18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endParaRPr lang="it-IT" altLang="it-IT" sz="2250">
              <a:latin typeface="Constantia" panose="02030602050306030303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it-IT" altLang="it-IT" sz="2250">
              <a:latin typeface="Constantia" panose="0203060205030603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9" name="Immagine 8" descr="Immagine che contiene testo, cielo, barca, acqua&#10;&#10;Il contenuto generato dall'IA potrebbe non essere corretto.">
            <a:extLst>
              <a:ext uri="{FF2B5EF4-FFF2-40B4-BE49-F238E27FC236}">
                <a16:creationId xmlns:a16="http://schemas.microsoft.com/office/drawing/2014/main" id="{F955A9BE-EF3E-A204-C855-09C6EECF9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3087" cy="25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108"/>
      </p:ext>
    </p:extLst>
  </p:cSld>
  <p:clrMapOvr>
    <a:masterClrMapping/>
  </p:clrMapOvr>
  <p:transition advTm="246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28629-1451-8E94-41D1-D358831FE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B29E71E-8715-4C49-8F3E-A6D33E57B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2" y="188640"/>
            <a:ext cx="6910536" cy="37475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A2744D-75B0-BBD4-5D03-B5E1A87D0CE7}"/>
              </a:ext>
            </a:extLst>
          </p:cNvPr>
          <p:cNvSpPr txBox="1"/>
          <p:nvPr/>
        </p:nvSpPr>
        <p:spPr>
          <a:xfrm>
            <a:off x="1835696" y="4012145"/>
            <a:ext cx="5328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28 studies</a:t>
            </a:r>
          </a:p>
          <a:p>
            <a:r>
              <a:rPr lang="it-IT"/>
              <a:t>4 </a:t>
            </a:r>
            <a:r>
              <a:rPr lang="it-IT" err="1"/>
              <a:t>multicenter</a:t>
            </a:r>
            <a:endParaRPr lang="it-IT"/>
          </a:p>
          <a:p>
            <a:r>
              <a:rPr lang="it-IT"/>
              <a:t>1 RCT</a:t>
            </a:r>
          </a:p>
          <a:p>
            <a:r>
              <a:rPr lang="it-IT"/>
              <a:t>1 </a:t>
            </a:r>
            <a:r>
              <a:rPr lang="it-IT" err="1"/>
              <a:t>Prospective</a:t>
            </a:r>
            <a:endParaRPr lang="it-IT"/>
          </a:p>
          <a:p>
            <a:r>
              <a:rPr lang="it-IT"/>
              <a:t>26 </a:t>
            </a:r>
            <a:r>
              <a:rPr lang="it-IT" err="1"/>
              <a:t>Retrospective</a:t>
            </a:r>
            <a:endParaRPr lang="it-IT"/>
          </a:p>
          <a:p>
            <a:r>
              <a:rPr lang="it-IT"/>
              <a:t>82.155 </a:t>
            </a:r>
            <a:r>
              <a:rPr lang="it-IT" err="1"/>
              <a:t>patients</a:t>
            </a:r>
            <a:r>
              <a:rPr lang="it-IT"/>
              <a:t>:</a:t>
            </a:r>
          </a:p>
          <a:p>
            <a:r>
              <a:rPr lang="it-IT"/>
              <a:t>	- 73.104 (89%) </a:t>
            </a:r>
            <a:r>
              <a:rPr lang="it-IT" err="1"/>
              <a:t>Laparoscopic</a:t>
            </a:r>
            <a:r>
              <a:rPr lang="it-IT"/>
              <a:t> RYGBP</a:t>
            </a:r>
          </a:p>
          <a:p>
            <a:r>
              <a:rPr lang="it-IT"/>
              <a:t>	- 9.051 (11%) </a:t>
            </a:r>
            <a:r>
              <a:rPr lang="it-IT" err="1"/>
              <a:t>Robotic</a:t>
            </a:r>
            <a:r>
              <a:rPr lang="it-IT"/>
              <a:t> RYGBP</a:t>
            </a:r>
          </a:p>
          <a:p>
            <a:r>
              <a:rPr lang="it-IT"/>
              <a:t>	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04633A-1C4D-DAE0-E51F-C4A7BC270759}"/>
              </a:ext>
            </a:extLst>
          </p:cNvPr>
          <p:cNvSpPr txBox="1"/>
          <p:nvPr/>
        </p:nvSpPr>
        <p:spPr>
          <a:xfrm>
            <a:off x="1331640" y="14127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1617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AC2D1-50C9-5B05-F966-54E0D17E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ricevut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CC3AF77-C0B7-E15D-FC45-8A39239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2" y="1556792"/>
            <a:ext cx="9163972" cy="3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84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66968-3113-5D85-8DAD-49BD4D05E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ACF7F24-5ED9-520F-B9B2-87458293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029"/>
            <a:ext cx="7772400" cy="30184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618AD-AC8E-7A3B-B9AD-77AE5FC83DCD}"/>
              </a:ext>
            </a:extLst>
          </p:cNvPr>
          <p:cNvSpPr txBox="1"/>
          <p:nvPr/>
        </p:nvSpPr>
        <p:spPr>
          <a:xfrm>
            <a:off x="1907704" y="3717032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6 studies</a:t>
            </a:r>
          </a:p>
          <a:p>
            <a:r>
              <a:rPr lang="it-IT"/>
              <a:t>no RCT</a:t>
            </a:r>
          </a:p>
          <a:p>
            <a:r>
              <a:rPr lang="it-IT"/>
              <a:t>no </a:t>
            </a:r>
            <a:r>
              <a:rPr lang="it-IT" err="1"/>
              <a:t>Prospective</a:t>
            </a:r>
            <a:endParaRPr lang="it-IT"/>
          </a:p>
          <a:p>
            <a:r>
              <a:rPr lang="it-IT"/>
              <a:t>6 </a:t>
            </a:r>
            <a:r>
              <a:rPr lang="it-IT" err="1"/>
              <a:t>Retrospective</a:t>
            </a:r>
            <a:endParaRPr lang="it-IT"/>
          </a:p>
          <a:p>
            <a:r>
              <a:rPr lang="it-IT"/>
              <a:t>29.890 </a:t>
            </a:r>
            <a:r>
              <a:rPr lang="it-IT" err="1"/>
              <a:t>patients</a:t>
            </a:r>
            <a:r>
              <a:rPr lang="it-IT"/>
              <a:t>:</a:t>
            </a:r>
          </a:p>
          <a:p>
            <a:r>
              <a:rPr lang="it-IT"/>
              <a:t>	- 27.431 (91.7%) </a:t>
            </a:r>
            <a:r>
              <a:rPr lang="it-IT" err="1"/>
              <a:t>Laparoscopic</a:t>
            </a:r>
            <a:r>
              <a:rPr lang="it-IT"/>
              <a:t> RYGBP</a:t>
            </a:r>
          </a:p>
          <a:p>
            <a:r>
              <a:rPr lang="it-IT"/>
              <a:t>	- 2.459 (8.3%) </a:t>
            </a:r>
            <a:r>
              <a:rPr lang="it-IT" err="1"/>
              <a:t>Robotic</a:t>
            </a:r>
            <a:r>
              <a:rPr lang="it-IT"/>
              <a:t> RYGBP</a:t>
            </a:r>
          </a:p>
          <a:p>
            <a:r>
              <a:rPr lang="it-IT"/>
              <a:t>	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0952C0E-30D6-E625-FC45-1896C76CA9FE}"/>
              </a:ext>
            </a:extLst>
          </p:cNvPr>
          <p:cNvGrpSpPr/>
          <p:nvPr/>
        </p:nvGrpSpPr>
        <p:grpSpPr>
          <a:xfrm>
            <a:off x="899592" y="1204573"/>
            <a:ext cx="6264696" cy="640251"/>
            <a:chOff x="899592" y="1204573"/>
            <a:chExt cx="6264696" cy="640251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AE076F84-B894-A8BF-5198-D876E8B3A32B}"/>
                </a:ext>
              </a:extLst>
            </p:cNvPr>
            <p:cNvSpPr/>
            <p:nvPr/>
          </p:nvSpPr>
          <p:spPr>
            <a:xfrm>
              <a:off x="4427984" y="1556792"/>
              <a:ext cx="2736304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4FE5305-CCAB-4ECB-EDD9-DA989A3BDD38}"/>
                </a:ext>
              </a:extLst>
            </p:cNvPr>
            <p:cNvSpPr txBox="1"/>
            <p:nvPr/>
          </p:nvSpPr>
          <p:spPr>
            <a:xfrm>
              <a:off x="899592" y="1204573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209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B6A77-AE1A-A1FE-4498-E6500C2E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ricevuta, Piano&#10;&#10;Il contenuto generato dall'IA potrebbe non essere corretto.">
            <a:extLst>
              <a:ext uri="{FF2B5EF4-FFF2-40B4-BE49-F238E27FC236}">
                <a16:creationId xmlns:a16="http://schemas.microsoft.com/office/drawing/2014/main" id="{9631D0EC-9F76-4EC3-23EA-9BF593A82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82392"/>
            <a:ext cx="6048252" cy="4178349"/>
          </a:xfrm>
          <a:prstGeom prst="rect">
            <a:avLst/>
          </a:prstGeom>
        </p:spPr>
      </p:pic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C0F31F0D-5DDB-AA96-F137-BF9F606E7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68" y="65719"/>
            <a:ext cx="6046440" cy="234813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0E7C5C0-A8A8-91E0-F1AE-CFF6E2BECB45}"/>
              </a:ext>
            </a:extLst>
          </p:cNvPr>
          <p:cNvSpPr/>
          <p:nvPr/>
        </p:nvSpPr>
        <p:spPr>
          <a:xfrm>
            <a:off x="4355976" y="980728"/>
            <a:ext cx="20882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6E0732E-E0C0-1BC4-9A0B-A8B1264C4263}"/>
              </a:ext>
            </a:extLst>
          </p:cNvPr>
          <p:cNvSpPr/>
          <p:nvPr/>
        </p:nvSpPr>
        <p:spPr>
          <a:xfrm>
            <a:off x="6588224" y="6021288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40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74A1-0241-EE30-2DA4-7BEE3324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BB0D2694-D6B8-68E8-DD9D-8DC76295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52" y="2413850"/>
            <a:ext cx="6334472" cy="4147953"/>
          </a:xfrm>
          <a:prstGeom prst="rect">
            <a:avLst/>
          </a:prstGeom>
        </p:spPr>
      </p:pic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B2EDDECD-6725-433E-2E5F-10AC281FA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68" y="65719"/>
            <a:ext cx="6046440" cy="234813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0B424C0-FC3A-8E47-E09A-BA255563721A}"/>
              </a:ext>
            </a:extLst>
          </p:cNvPr>
          <p:cNvSpPr/>
          <p:nvPr/>
        </p:nvSpPr>
        <p:spPr>
          <a:xfrm>
            <a:off x="4355976" y="908720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02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ggetto 1">
            <a:extLst>
              <a:ext uri="{FF2B5EF4-FFF2-40B4-BE49-F238E27FC236}">
                <a16:creationId xmlns:a16="http://schemas.microsoft.com/office/drawing/2014/main" id="{85207EF1-5961-B982-53DF-927ED0637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2924175"/>
          <a:ext cx="8748712" cy="2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19227800" imgH="5918200" progId="Word.Document.12">
                  <p:embed/>
                </p:oleObj>
              </mc:Choice>
              <mc:Fallback>
                <p:oleObj name="Documento" r:id="rId2" imgW="19227800" imgH="5918200" progId="Word.Document.12">
                  <p:embed/>
                  <p:pic>
                    <p:nvPicPr>
                      <p:cNvPr id="31745" name="Oggetto 1">
                        <a:extLst>
                          <a:ext uri="{FF2B5EF4-FFF2-40B4-BE49-F238E27FC236}">
                            <a16:creationId xmlns:a16="http://schemas.microsoft.com/office/drawing/2014/main" id="{85207EF1-5961-B982-53DF-927ED0637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924175"/>
                        <a:ext cx="8748712" cy="269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6" name="Text Box 11">
            <a:extLst>
              <a:ext uri="{FF2B5EF4-FFF2-40B4-BE49-F238E27FC236}">
                <a16:creationId xmlns:a16="http://schemas.microsoft.com/office/drawing/2014/main" id="{E4BC7379-F937-4223-D85B-9C083319E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7921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dirty="0" err="1">
                <a:solidFill>
                  <a:srgbClr val="FF9900"/>
                </a:solidFill>
                <a:latin typeface="Tahoma" panose="020B0604030504040204" pitchFamily="34" charset="0"/>
              </a:rPr>
              <a:t>Totally</a:t>
            </a:r>
            <a:r>
              <a:rPr lang="it-IT" altLang="it-IT" sz="2800" dirty="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800" dirty="0" err="1">
                <a:solidFill>
                  <a:srgbClr val="FF9900"/>
                </a:solidFill>
                <a:latin typeface="Tahoma" panose="020B0604030504040204" pitchFamily="34" charset="0"/>
              </a:rPr>
              <a:t>Robotic</a:t>
            </a:r>
            <a:r>
              <a:rPr lang="it-IT" altLang="it-IT" sz="2800" dirty="0">
                <a:solidFill>
                  <a:srgbClr val="FF9900"/>
                </a:solidFill>
                <a:latin typeface="Tahoma" panose="020B0604030504040204" pitchFamily="34" charset="0"/>
              </a:rPr>
              <a:t> / </a:t>
            </a:r>
            <a:r>
              <a:rPr lang="it-IT" altLang="it-IT" sz="2800" dirty="0" err="1">
                <a:solidFill>
                  <a:srgbClr val="FF9900"/>
                </a:solidFill>
                <a:latin typeface="Tahoma" panose="020B0604030504040204" pitchFamily="34" charset="0"/>
              </a:rPr>
              <a:t>Robotic-assisted</a:t>
            </a:r>
            <a:r>
              <a:rPr lang="it-IT" altLang="it-IT" sz="2800" dirty="0">
                <a:solidFill>
                  <a:srgbClr val="FF9900"/>
                </a:solidFill>
                <a:latin typeface="Tahoma" panose="020B0604030504040204" pitchFamily="34" charset="0"/>
              </a:rPr>
              <a:t>           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dirty="0">
                <a:solidFill>
                  <a:srgbClr val="FF9900"/>
                </a:solidFill>
                <a:latin typeface="Tahoma" panose="020B0604030504040204" pitchFamily="34" charset="0"/>
              </a:rPr>
              <a:t>vs.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dirty="0" err="1">
                <a:solidFill>
                  <a:srgbClr val="FF9900"/>
                </a:solidFill>
                <a:latin typeface="Tahoma" panose="020B0604030504040204" pitchFamily="34" charset="0"/>
              </a:rPr>
              <a:t>Laparoscopic</a:t>
            </a:r>
            <a:r>
              <a:rPr lang="it-IT" altLang="it-IT" sz="2800" dirty="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2800" dirty="0">
                <a:solidFill>
                  <a:srgbClr val="FFFFFF"/>
                </a:solidFill>
                <a:latin typeface="Tahoma" panose="020B0604030504040204" pitchFamily="34" charset="0"/>
              </a:rPr>
              <a:t>Roux-en-Y </a:t>
            </a:r>
            <a:r>
              <a:rPr lang="it-IT" altLang="it-IT" sz="2800" dirty="0" err="1">
                <a:solidFill>
                  <a:srgbClr val="FFFFFF"/>
                </a:solidFill>
                <a:latin typeface="Tahoma" panose="020B0604030504040204" pitchFamily="34" charset="0"/>
              </a:rPr>
              <a:t>Gastric</a:t>
            </a:r>
            <a:r>
              <a:rPr lang="it-IT" altLang="it-IT" sz="2800" dirty="0">
                <a:solidFill>
                  <a:srgbClr val="FFFFFF"/>
                </a:solidFill>
                <a:latin typeface="Tahoma" panose="020B0604030504040204" pitchFamily="34" charset="0"/>
              </a:rPr>
              <a:t> Bypass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it-IT" altLang="it-IT" sz="2800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sz="2800" dirty="0">
                <a:solidFill>
                  <a:srgbClr val="FFFF00"/>
                </a:solidFill>
                <a:latin typeface="Tahoma" panose="020B0604030504040204" pitchFamily="34" charset="0"/>
              </a:rPr>
              <a:t>Healthcare Costs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E6409A7-2BA5-4485-74F8-0A664E31D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030663"/>
            <a:ext cx="15843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6D5E4CD-2EDE-7CAD-E949-9483D40C9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860800"/>
            <a:ext cx="1223962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553D38E-6BF6-E791-D150-8C9EBAC0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797425"/>
            <a:ext cx="1584325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2D3BA7-1540-DC65-D616-8462274870BD}"/>
              </a:ext>
            </a:extLst>
          </p:cNvPr>
          <p:cNvSpPr txBox="1"/>
          <p:nvPr/>
        </p:nvSpPr>
        <p:spPr>
          <a:xfrm>
            <a:off x="323850" y="5753894"/>
            <a:ext cx="4895850" cy="9223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dirty="0">
                <a:solidFill>
                  <a:schemeClr val="bg1"/>
                </a:solidFill>
              </a:rPr>
              <a:t>288 DRG = 5.681 € </a:t>
            </a:r>
            <a:r>
              <a:rPr lang="it-IT" altLang="it-IT" sz="1800" dirty="0" err="1">
                <a:solidFill>
                  <a:schemeClr val="bg1"/>
                </a:solidFill>
              </a:rPr>
              <a:t>reimbursement</a:t>
            </a:r>
            <a:endParaRPr lang="it-IT" altLang="it-IT" sz="1800" dirty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1800" dirty="0">
                <a:solidFill>
                  <a:srgbClr val="262673"/>
                </a:solidFill>
              </a:rPr>
              <a:t>+ 2.307,87 € for TR-RYGP </a:t>
            </a:r>
          </a:p>
          <a:p>
            <a:pPr eaLnBrk="1" hangingPunct="1"/>
            <a:r>
              <a:rPr lang="it-IT" altLang="it-IT" sz="1800" dirty="0">
                <a:solidFill>
                  <a:srgbClr val="262673"/>
                </a:solidFill>
              </a:rPr>
              <a:t>+ 1.022,00 € for  RA-RYGP</a:t>
            </a:r>
          </a:p>
        </p:txBody>
      </p:sp>
      <p:pic>
        <p:nvPicPr>
          <p:cNvPr id="31751" name="Picture 13">
            <a:extLst>
              <a:ext uri="{FF2B5EF4-FFF2-40B4-BE49-F238E27FC236}">
                <a16:creationId xmlns:a16="http://schemas.microsoft.com/office/drawing/2014/main" id="{C788354C-E118-7D7C-026F-1E10CDFA4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0" t="56818" r="13628" b="3409"/>
          <a:stretch>
            <a:fillRect/>
          </a:stretch>
        </p:blipFill>
        <p:spPr bwMode="auto">
          <a:xfrm>
            <a:off x="7812088" y="908050"/>
            <a:ext cx="8651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magine 1" descr="images-9.jpeg">
            <a:extLst>
              <a:ext uri="{FF2B5EF4-FFF2-40B4-BE49-F238E27FC236}">
                <a16:creationId xmlns:a16="http://schemas.microsoft.com/office/drawing/2014/main" id="{8385054A-12A4-C5C0-E263-5362C1AD3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165417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0E63F3-273E-FB7D-7E7C-A7CFFD7A5A59}"/>
              </a:ext>
            </a:extLst>
          </p:cNvPr>
          <p:cNvSpPr txBox="1"/>
          <p:nvPr/>
        </p:nvSpPr>
        <p:spPr>
          <a:xfrm>
            <a:off x="5457971" y="5908686"/>
            <a:ext cx="324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 </a:t>
            </a:r>
            <a:r>
              <a:rPr lang="it-IT" dirty="0" err="1"/>
              <a:t>robotic</a:t>
            </a:r>
            <a:r>
              <a:rPr lang="it-IT" dirty="0"/>
              <a:t> </a:t>
            </a:r>
            <a:r>
              <a:rPr lang="it-IT" dirty="0" err="1"/>
              <a:t>staplers</a:t>
            </a:r>
            <a:endParaRPr lang="it-IT"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4959-D489-4B18-C172-5C97D021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BCA52D6C-6D4A-4527-20A5-94DC252A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260648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By-pass: Pro &amp; Cons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FB250477-4485-48F1-AA39-CFB7D047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8560" y="908720"/>
            <a:ext cx="10226676" cy="893194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 I</a:t>
            </a:r>
          </a:p>
          <a:p>
            <a:pPr algn="ctr" eaLnBrk="1" hangingPunct="1">
              <a:defRPr/>
            </a:pP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Analysis</a:t>
            </a:r>
            <a:endParaRPr lang="fr-FR" altLang="it-IT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8F3A48-0B2A-A4F3-35C6-12A5FFF07511}"/>
              </a:ext>
            </a:extLst>
          </p:cNvPr>
          <p:cNvSpPr txBox="1"/>
          <p:nvPr/>
        </p:nvSpPr>
        <p:spPr>
          <a:xfrm>
            <a:off x="1404418" y="1828301"/>
            <a:ext cx="648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anastomotic</a:t>
            </a:r>
            <a:r>
              <a:rPr lang="it-IT" dirty="0"/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More </a:t>
            </a:r>
            <a:r>
              <a:rPr lang="it-IT" dirty="0" err="1"/>
              <a:t>anastomotic</a:t>
            </a:r>
            <a:r>
              <a:rPr lang="it-IT" dirty="0"/>
              <a:t> </a:t>
            </a:r>
            <a:r>
              <a:rPr lang="it-IT" dirty="0" err="1"/>
              <a:t>strictures</a:t>
            </a:r>
            <a:r>
              <a:rPr lang="it-IT" dirty="0"/>
              <a:t> in </a:t>
            </a:r>
            <a:r>
              <a:rPr lang="it-IT" dirty="0" err="1"/>
              <a:t>lap</a:t>
            </a:r>
            <a:r>
              <a:rPr lang="it-IT" dirty="0"/>
              <a:t>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Similar</a:t>
            </a:r>
            <a:r>
              <a:rPr lang="it-IT" dirty="0"/>
              <a:t> post-op </a:t>
            </a:r>
            <a:r>
              <a:rPr lang="it-IT" dirty="0" err="1"/>
              <a:t>complications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operation</a:t>
            </a:r>
            <a:r>
              <a:rPr lang="it-IT" dirty="0"/>
              <a:t>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lenght</a:t>
            </a:r>
            <a:r>
              <a:rPr lang="it-IT" dirty="0"/>
              <a:t> of stay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More re-</a:t>
            </a:r>
            <a:r>
              <a:rPr lang="it-IT" dirty="0" err="1"/>
              <a:t>admission</a:t>
            </a:r>
            <a:r>
              <a:rPr lang="it-IT" dirty="0"/>
              <a:t> in the </a:t>
            </a:r>
            <a:r>
              <a:rPr lang="it-IT" dirty="0" err="1"/>
              <a:t>robotic</a:t>
            </a:r>
            <a:r>
              <a:rPr lang="it-IT" dirty="0"/>
              <a:t> group for </a:t>
            </a:r>
            <a:r>
              <a:rPr lang="it-IT" dirty="0" err="1"/>
              <a:t>revisional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Bias</a:t>
            </a:r>
            <a:r>
              <a:rPr lang="it-IT" dirty="0"/>
              <a:t>:</a:t>
            </a:r>
          </a:p>
          <a:p>
            <a:r>
              <a:rPr lang="it-IT" dirty="0"/>
              <a:t>    </a:t>
            </a:r>
            <a:r>
              <a:rPr lang="it-IT" dirty="0">
                <a:solidFill>
                  <a:srgbClr val="FFC000"/>
                </a:solidFill>
              </a:rPr>
              <a:t>- 1 </a:t>
            </a:r>
            <a:r>
              <a:rPr lang="it-IT" dirty="0" err="1">
                <a:solidFill>
                  <a:srgbClr val="FFC000"/>
                </a:solidFill>
              </a:rPr>
              <a:t>only</a:t>
            </a:r>
            <a:r>
              <a:rPr lang="it-IT" dirty="0">
                <a:solidFill>
                  <a:srgbClr val="FFC000"/>
                </a:solidFill>
              </a:rPr>
              <a:t> RCT with big </a:t>
            </a:r>
            <a:r>
              <a:rPr lang="it-IT" dirty="0" err="1">
                <a:solidFill>
                  <a:srgbClr val="FFC000"/>
                </a:solidFill>
              </a:rPr>
              <a:t>bias</a:t>
            </a:r>
            <a:r>
              <a:rPr lang="it-IT" dirty="0">
                <a:solidFill>
                  <a:srgbClr val="FFC000"/>
                </a:solidFill>
              </a:rPr>
              <a:t> (</a:t>
            </a:r>
            <a:r>
              <a:rPr lang="it-IT" dirty="0" err="1">
                <a:solidFill>
                  <a:srgbClr val="FFC000"/>
                </a:solidFill>
              </a:rPr>
              <a:t>too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many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stapled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anastomoses</a:t>
            </a:r>
            <a:r>
              <a:rPr lang="it-IT" dirty="0">
                <a:solidFill>
                  <a:srgbClr val="FFC000"/>
                </a:solidFill>
              </a:rPr>
              <a:t>              	in the </a:t>
            </a:r>
            <a:r>
              <a:rPr lang="it-IT" dirty="0" err="1">
                <a:solidFill>
                  <a:srgbClr val="FFC000"/>
                </a:solidFill>
              </a:rPr>
              <a:t>lap</a:t>
            </a:r>
            <a:r>
              <a:rPr lang="it-IT" dirty="0">
                <a:solidFill>
                  <a:srgbClr val="FFC000"/>
                </a:solidFill>
              </a:rPr>
              <a:t> group)</a:t>
            </a:r>
          </a:p>
          <a:p>
            <a:r>
              <a:rPr lang="it-IT" dirty="0">
                <a:solidFill>
                  <a:srgbClr val="FFC000"/>
                </a:solidFill>
              </a:rPr>
              <a:t>    - </a:t>
            </a:r>
            <a:r>
              <a:rPr lang="it-IT" dirty="0" err="1">
                <a:solidFill>
                  <a:srgbClr val="FFC000"/>
                </a:solidFill>
              </a:rPr>
              <a:t>most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retrospective</a:t>
            </a:r>
            <a:r>
              <a:rPr lang="it-IT" dirty="0">
                <a:solidFill>
                  <a:srgbClr val="FFC000"/>
                </a:solidFill>
              </a:rPr>
              <a:t> </a:t>
            </a:r>
          </a:p>
          <a:p>
            <a:r>
              <a:rPr lang="it-IT" dirty="0">
                <a:solidFill>
                  <a:srgbClr val="FFC000"/>
                </a:solidFill>
              </a:rPr>
              <a:t>    - some </a:t>
            </a:r>
            <a:r>
              <a:rPr lang="it-IT" dirty="0" err="1">
                <a:solidFill>
                  <a:srgbClr val="FFC000"/>
                </a:solidFill>
              </a:rPr>
              <a:t>multicentric</a:t>
            </a:r>
            <a:endParaRPr lang="it-IT" dirty="0">
              <a:solidFill>
                <a:srgbClr val="FFC000"/>
              </a:solidFill>
            </a:endParaRPr>
          </a:p>
          <a:p>
            <a:r>
              <a:rPr lang="it-IT" dirty="0">
                <a:solidFill>
                  <a:srgbClr val="FFC000"/>
                </a:solidFill>
              </a:rPr>
              <a:t>    - </a:t>
            </a:r>
            <a:r>
              <a:rPr lang="it-IT" dirty="0" err="1">
                <a:solidFill>
                  <a:srgbClr val="FFC000"/>
                </a:solidFill>
              </a:rPr>
              <a:t>not</a:t>
            </a:r>
            <a:r>
              <a:rPr lang="it-IT" dirty="0">
                <a:solidFill>
                  <a:srgbClr val="FFC000"/>
                </a:solidFill>
              </a:rPr>
              <a:t> comparable </a:t>
            </a:r>
            <a:r>
              <a:rPr lang="it-IT" dirty="0" err="1">
                <a:solidFill>
                  <a:srgbClr val="FFC000"/>
                </a:solidFill>
              </a:rPr>
              <a:t>numbers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between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lap</a:t>
            </a:r>
            <a:r>
              <a:rPr lang="it-IT" dirty="0">
                <a:solidFill>
                  <a:srgbClr val="FFC000"/>
                </a:solidFill>
              </a:rPr>
              <a:t> and </a:t>
            </a:r>
            <a:r>
              <a:rPr lang="it-IT" dirty="0" err="1">
                <a:solidFill>
                  <a:srgbClr val="FFC000"/>
                </a:solidFill>
              </a:rPr>
              <a:t>rob</a:t>
            </a:r>
            <a:r>
              <a:rPr lang="it-IT" dirty="0">
                <a:solidFill>
                  <a:srgbClr val="FFC000"/>
                </a:solidFill>
              </a:rPr>
              <a:t> groups</a:t>
            </a:r>
          </a:p>
          <a:p>
            <a:r>
              <a:rPr lang="it-IT" dirty="0">
                <a:solidFill>
                  <a:srgbClr val="FFC000"/>
                </a:solidFill>
              </a:rPr>
              <a:t>    - </a:t>
            </a:r>
            <a:r>
              <a:rPr lang="it-IT" dirty="0" err="1">
                <a:solidFill>
                  <a:srgbClr val="FFC000"/>
                </a:solidFill>
              </a:rPr>
              <a:t>mixture</a:t>
            </a:r>
            <a:r>
              <a:rPr lang="it-IT" dirty="0">
                <a:solidFill>
                  <a:srgbClr val="FFC000"/>
                </a:solidFill>
              </a:rPr>
              <a:t> of </a:t>
            </a:r>
            <a:r>
              <a:rPr lang="it-IT" dirty="0" err="1">
                <a:solidFill>
                  <a:srgbClr val="FFC000"/>
                </a:solidFill>
              </a:rPr>
              <a:t>totally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robotic</a:t>
            </a:r>
            <a:r>
              <a:rPr lang="it-IT" dirty="0">
                <a:solidFill>
                  <a:srgbClr val="FFC000"/>
                </a:solidFill>
              </a:rPr>
              <a:t> with </a:t>
            </a:r>
            <a:r>
              <a:rPr lang="it-IT" dirty="0" err="1">
                <a:solidFill>
                  <a:srgbClr val="FFC000"/>
                </a:solidFill>
              </a:rPr>
              <a:t>robotic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assisted</a:t>
            </a:r>
            <a:endParaRPr lang="it-IT" dirty="0">
              <a:solidFill>
                <a:srgbClr val="FFC000"/>
              </a:solidFill>
            </a:endParaRPr>
          </a:p>
          <a:p>
            <a:r>
              <a:rPr lang="it-IT" dirty="0">
                <a:solidFill>
                  <a:srgbClr val="FFC000"/>
                </a:solidFill>
              </a:rPr>
              <a:t>    - </a:t>
            </a:r>
            <a:r>
              <a:rPr lang="it-IT" dirty="0" err="1">
                <a:solidFill>
                  <a:srgbClr val="FFC000"/>
                </a:solidFill>
              </a:rPr>
              <a:t>mixture</a:t>
            </a:r>
            <a:r>
              <a:rPr lang="it-IT" dirty="0">
                <a:solidFill>
                  <a:srgbClr val="FFC000"/>
                </a:solidFill>
              </a:rPr>
              <a:t> of </a:t>
            </a:r>
            <a:r>
              <a:rPr lang="it-IT" dirty="0" err="1">
                <a:solidFill>
                  <a:srgbClr val="FFC000"/>
                </a:solidFill>
              </a:rPr>
              <a:t>sutured</a:t>
            </a:r>
            <a:r>
              <a:rPr lang="it-IT" dirty="0">
                <a:solidFill>
                  <a:srgbClr val="FFC000"/>
                </a:solidFill>
              </a:rPr>
              <a:t> and </a:t>
            </a:r>
            <a:r>
              <a:rPr lang="it-IT" dirty="0" err="1">
                <a:solidFill>
                  <a:srgbClr val="FFC000"/>
                </a:solidFill>
              </a:rPr>
              <a:t>stapled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anastomoses</a:t>
            </a:r>
            <a:r>
              <a:rPr lang="it-IT" dirty="0">
                <a:solidFill>
                  <a:srgbClr val="FFC000"/>
                </a:solidFill>
              </a:rPr>
              <a:t> </a:t>
            </a:r>
          </a:p>
          <a:p>
            <a:r>
              <a:rPr lang="it-IT" dirty="0">
                <a:solidFill>
                  <a:srgbClr val="FFC000"/>
                </a:solidFill>
              </a:rPr>
              <a:t>    - no data on </a:t>
            </a:r>
            <a:r>
              <a:rPr lang="it-IT" dirty="0" err="1">
                <a:solidFill>
                  <a:srgbClr val="FFC000"/>
                </a:solidFill>
              </a:rPr>
              <a:t>surgeons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err="1">
                <a:solidFill>
                  <a:srgbClr val="FFC000"/>
                </a:solidFill>
              </a:rPr>
              <a:t>experience</a:t>
            </a:r>
            <a:r>
              <a:rPr lang="it-IT" dirty="0">
                <a:solidFill>
                  <a:srgbClr val="FFC000"/>
                </a:solidFill>
              </a:rPr>
              <a:t> (learning curve)</a:t>
            </a:r>
          </a:p>
        </p:txBody>
      </p:sp>
    </p:spTree>
    <p:extLst>
      <p:ext uri="{BB962C8B-B14F-4D97-AF65-F5344CB8AC3E}">
        <p14:creationId xmlns:p14="http://schemas.microsoft.com/office/powerpoint/2010/main" val="183838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1C9C-7A55-A984-7B9C-663C0A857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3A625E-31FD-A536-A1FA-7CE57AD2688A}"/>
              </a:ext>
            </a:extLst>
          </p:cNvPr>
          <p:cNvSpPr txBox="1"/>
          <p:nvPr/>
        </p:nvSpPr>
        <p:spPr>
          <a:xfrm>
            <a:off x="827088" y="1412875"/>
            <a:ext cx="6553200" cy="59086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dirty="0" err="1">
                <a:solidFill>
                  <a:srgbClr val="FFC000"/>
                </a:solidFill>
              </a:rPr>
              <a:t>Advantages</a:t>
            </a: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3D full HD </a:t>
            </a:r>
            <a:r>
              <a:rPr lang="it-IT" altLang="it-IT" sz="1800" dirty="0" err="1"/>
              <a:t>view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Articulating</a:t>
            </a:r>
            <a:r>
              <a:rPr lang="it-IT" altLang="it-IT" sz="1800" dirty="0"/>
              <a:t> Endo-</a:t>
            </a:r>
            <a:r>
              <a:rPr lang="it-IT" altLang="it-IT" sz="1800" dirty="0" err="1"/>
              <a:t>wrist</a:t>
            </a:r>
            <a:r>
              <a:rPr lang="it-IT" altLang="it-IT" sz="1800" dirty="0"/>
              <a:t> </a:t>
            </a:r>
            <a:r>
              <a:rPr lang="it-IT" altLang="it-IT" sz="1800" dirty="0" err="1"/>
              <a:t>instruments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Comfortable</a:t>
            </a:r>
            <a:r>
              <a:rPr lang="it-IT" altLang="it-IT" sz="1800" dirty="0"/>
              <a:t> </a:t>
            </a:r>
            <a:r>
              <a:rPr lang="it-IT" altLang="it-IT" sz="1800" dirty="0" err="1"/>
              <a:t>surgeon’s</a:t>
            </a:r>
            <a:r>
              <a:rPr lang="it-IT" altLang="it-IT" sz="1800" dirty="0"/>
              <a:t> position (no </a:t>
            </a:r>
            <a:r>
              <a:rPr lang="it-IT" altLang="it-IT" sz="1800" dirty="0" err="1"/>
              <a:t>tremor</a:t>
            </a:r>
            <a:r>
              <a:rPr lang="it-IT" altLang="it-IT" sz="1800" dirty="0"/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Accurate </a:t>
            </a:r>
            <a:r>
              <a:rPr lang="it-IT" altLang="it-IT" sz="1800" dirty="0" err="1"/>
              <a:t>tissue</a:t>
            </a:r>
            <a:r>
              <a:rPr lang="it-IT" altLang="it-IT" sz="1800" dirty="0"/>
              <a:t> </a:t>
            </a:r>
            <a:r>
              <a:rPr lang="it-IT" altLang="it-IT" sz="1800" dirty="0" err="1"/>
              <a:t>dissection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Precise hand-</a:t>
            </a:r>
            <a:r>
              <a:rPr lang="it-IT" altLang="it-IT" sz="1800" dirty="0" err="1"/>
              <a:t>sewn</a:t>
            </a:r>
            <a:r>
              <a:rPr lang="it-IT" altLang="it-IT" sz="1800" dirty="0"/>
              <a:t>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Telesurgery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Double consolle (</a:t>
            </a:r>
            <a:r>
              <a:rPr lang="it-IT" altLang="it-IT" sz="1800" dirty="0" err="1"/>
              <a:t>proctoring</a:t>
            </a:r>
            <a:r>
              <a:rPr lang="it-IT" altLang="it-IT" sz="1800" dirty="0"/>
              <a:t>, tutoring)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chemeClr val="bg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chemeClr val="bg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sz="1800" dirty="0" err="1">
                <a:solidFill>
                  <a:srgbClr val="FFC000"/>
                </a:solidFill>
              </a:rPr>
              <a:t>Disadvantages</a:t>
            </a: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Dedicated</a:t>
            </a:r>
            <a:r>
              <a:rPr lang="it-IT" altLang="it-IT" sz="1800" dirty="0"/>
              <a:t> Operating theatre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Docking time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Need</a:t>
            </a:r>
            <a:r>
              <a:rPr lang="it-IT" altLang="it-IT" sz="1800" dirty="0"/>
              <a:t> to dock and </a:t>
            </a:r>
            <a:r>
              <a:rPr lang="it-IT" altLang="it-IT" sz="1800" dirty="0" err="1"/>
              <a:t>undock</a:t>
            </a:r>
            <a:r>
              <a:rPr lang="it-IT" altLang="it-IT" sz="1800" dirty="0"/>
              <a:t> to </a:t>
            </a:r>
            <a:r>
              <a:rPr lang="it-IT" altLang="it-IT" sz="1800" dirty="0" err="1"/>
              <a:t>allow</a:t>
            </a:r>
            <a:r>
              <a:rPr lang="it-IT" altLang="it-IT" sz="1800" dirty="0"/>
              <a:t> </a:t>
            </a:r>
            <a:r>
              <a:rPr lang="it-IT" altLang="it-IT" sz="1800" dirty="0" err="1"/>
              <a:t>staplers</a:t>
            </a:r>
            <a:r>
              <a:rPr lang="it-IT" altLang="it-IT" sz="1800" dirty="0"/>
              <a:t> </a:t>
            </a:r>
            <a:r>
              <a:rPr lang="it-IT" altLang="it-IT" sz="1800" dirty="0" err="1"/>
              <a:t>insertion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4-arms maximum (</a:t>
            </a:r>
            <a:r>
              <a:rPr lang="it-IT" altLang="it-IT" sz="1800" dirty="0" err="1"/>
              <a:t>need</a:t>
            </a:r>
            <a:r>
              <a:rPr lang="it-IT" altLang="it-IT" sz="1800" dirty="0"/>
              <a:t> extra </a:t>
            </a:r>
            <a:r>
              <a:rPr lang="it-IT" altLang="it-IT" sz="1800" dirty="0" err="1"/>
              <a:t>trocar</a:t>
            </a:r>
            <a:r>
              <a:rPr lang="it-IT" altLang="it-IT" sz="1800" dirty="0"/>
              <a:t>/</a:t>
            </a:r>
            <a:r>
              <a:rPr lang="it-IT" altLang="it-IT" sz="1800" dirty="0" err="1"/>
              <a:t>s</a:t>
            </a:r>
            <a:r>
              <a:rPr lang="it-IT" altLang="it-IT" sz="1800" dirty="0"/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/>
              <a:t>Need</a:t>
            </a:r>
            <a:r>
              <a:rPr lang="it-IT" altLang="it-IT" sz="1800" dirty="0"/>
              <a:t> </a:t>
            </a:r>
            <a:r>
              <a:rPr lang="it-IT" altLang="it-IT" sz="1800" dirty="0" err="1"/>
              <a:t>assistant</a:t>
            </a:r>
            <a:r>
              <a:rPr lang="it-IT" altLang="it-IT" sz="1800" dirty="0"/>
              <a:t> </a:t>
            </a:r>
            <a:r>
              <a:rPr lang="it-IT" altLang="it-IT" sz="1800" dirty="0" err="1"/>
              <a:t>surgeon</a:t>
            </a:r>
            <a:endParaRPr lang="it-IT" altLang="it-IT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/>
              <a:t>High costs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chemeClr val="bg1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solidFill>
                <a:srgbClr val="FFFFFF"/>
              </a:solidFill>
            </a:endParaRPr>
          </a:p>
          <a:p>
            <a:pPr eaLnBrk="1" hangingPunct="1"/>
            <a:endParaRPr lang="it-IT" altLang="it-IT" sz="1800" dirty="0"/>
          </a:p>
        </p:txBody>
      </p:sp>
      <p:pic>
        <p:nvPicPr>
          <p:cNvPr id="23555" name="Immagine 5" descr="images-8.jpeg">
            <a:extLst>
              <a:ext uri="{FF2B5EF4-FFF2-40B4-BE49-F238E27FC236}">
                <a16:creationId xmlns:a16="http://schemas.microsoft.com/office/drawing/2014/main" id="{397D4031-1D57-F720-16DF-649F92B81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1826440"/>
            <a:ext cx="1892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magine 6" descr="images-7.jpeg">
            <a:extLst>
              <a:ext uri="{FF2B5EF4-FFF2-40B4-BE49-F238E27FC236}">
                <a16:creationId xmlns:a16="http://schemas.microsoft.com/office/drawing/2014/main" id="{D2185A95-A860-AF3D-04F2-45427B20A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1" y="4425136"/>
            <a:ext cx="20208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magine 7" descr="images-9.jpeg">
            <a:extLst>
              <a:ext uri="{FF2B5EF4-FFF2-40B4-BE49-F238E27FC236}">
                <a16:creationId xmlns:a16="http://schemas.microsoft.com/office/drawing/2014/main" id="{7BE20EB0-E691-934C-F4B3-E2F2BDD3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2967852"/>
            <a:ext cx="1784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9" descr="images-2.jpeg">
            <a:extLst>
              <a:ext uri="{FF2B5EF4-FFF2-40B4-BE49-F238E27FC236}">
                <a16:creationId xmlns:a16="http://schemas.microsoft.com/office/drawing/2014/main" id="{A2C09F75-9A91-0EA3-8728-577F08710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45" y="3028177"/>
            <a:ext cx="15652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magine 10" descr="Unknown.jpeg">
            <a:extLst>
              <a:ext uri="{FF2B5EF4-FFF2-40B4-BE49-F238E27FC236}">
                <a16:creationId xmlns:a16="http://schemas.microsoft.com/office/drawing/2014/main" id="{82DD007C-9F00-7670-92CD-579AB575A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99" y="5564188"/>
            <a:ext cx="12938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173A9887-8AB6-5890-2911-945FEF6CA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163513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Gastric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By-pass: Pro &amp; Cons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669689-B1F8-4DC0-4613-6793D09B6922}"/>
              </a:ext>
            </a:extLst>
          </p:cNvPr>
          <p:cNvSpPr txBox="1"/>
          <p:nvPr/>
        </p:nvSpPr>
        <p:spPr>
          <a:xfrm>
            <a:off x="2771800" y="63799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Conclusions</a:t>
            </a:r>
            <a:r>
              <a:rPr lang="it-IT" sz="2400" dirty="0"/>
              <a:t> II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32EE18-A41F-521F-52DD-FFC23F99B30E}"/>
              </a:ext>
            </a:extLst>
          </p:cNvPr>
          <p:cNvSpPr txBox="1"/>
          <p:nvPr/>
        </p:nvSpPr>
        <p:spPr>
          <a:xfrm>
            <a:off x="1195041" y="10932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Wise and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indiscrimanate</a:t>
            </a:r>
            <a:r>
              <a:rPr lang="it-IT" dirty="0"/>
              <a:t>  use of </a:t>
            </a:r>
            <a:r>
              <a:rPr lang="it-IT" dirty="0" err="1"/>
              <a:t>Robotic</a:t>
            </a:r>
            <a:r>
              <a:rPr lang="it-IT" dirty="0"/>
              <a:t> Platform in </a:t>
            </a:r>
            <a:r>
              <a:rPr lang="it-IT" dirty="0" err="1"/>
              <a:t>Bariatrics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268819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883E-9858-3097-0391-34C44A62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6A2A-5B4A-23D7-4471-C1364F00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45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5C1F10C2-7DC4-33E8-B52E-A923086E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260648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Gastric</a:t>
            </a: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By-pass: Pro &amp; Cons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2BCC78-2129-56AF-26BB-3518123A6367}"/>
              </a:ext>
            </a:extLst>
          </p:cNvPr>
          <p:cNvSpPr txBox="1"/>
          <p:nvPr/>
        </p:nvSpPr>
        <p:spPr>
          <a:xfrm>
            <a:off x="2261073" y="29548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Restricted </a:t>
            </a:r>
            <a:r>
              <a:rPr lang="it-IT" err="1"/>
              <a:t>motion</a:t>
            </a:r>
            <a:r>
              <a:rPr lang="it-IT"/>
              <a:t> of </a:t>
            </a:r>
            <a:r>
              <a:rPr lang="it-IT" err="1"/>
              <a:t>laparoscopic</a:t>
            </a:r>
            <a:r>
              <a:rPr lang="it-IT"/>
              <a:t> </a:t>
            </a:r>
            <a:r>
              <a:rPr lang="it-IT" err="1"/>
              <a:t>instruments</a:t>
            </a:r>
            <a:endParaRPr lang="it-IT"/>
          </a:p>
          <a:p>
            <a:r>
              <a:rPr lang="it-IT" err="1"/>
              <a:t>Hepatomegaly</a:t>
            </a:r>
            <a:endParaRPr lang="it-IT"/>
          </a:p>
          <a:p>
            <a:r>
              <a:rPr lang="it-IT" err="1"/>
              <a:t>Reduced</a:t>
            </a:r>
            <a:r>
              <a:rPr lang="it-IT"/>
              <a:t> </a:t>
            </a:r>
            <a:r>
              <a:rPr lang="it-IT" err="1"/>
              <a:t>dexterity</a:t>
            </a:r>
            <a:r>
              <a:rPr lang="it-IT"/>
              <a:t> and </a:t>
            </a:r>
            <a:r>
              <a:rPr lang="it-IT" err="1"/>
              <a:t>poorer</a:t>
            </a:r>
            <a:r>
              <a:rPr lang="it-IT"/>
              <a:t> </a:t>
            </a:r>
            <a:r>
              <a:rPr lang="it-IT" err="1"/>
              <a:t>ergonomics</a:t>
            </a:r>
            <a:endParaRPr lang="it-IT"/>
          </a:p>
          <a:p>
            <a:r>
              <a:rPr lang="it-IT" err="1"/>
              <a:t>Significant</a:t>
            </a:r>
            <a:r>
              <a:rPr lang="it-IT"/>
              <a:t> </a:t>
            </a:r>
            <a:r>
              <a:rPr lang="it-IT" err="1"/>
              <a:t>surgeon’s</a:t>
            </a:r>
            <a:r>
              <a:rPr lang="it-IT"/>
              <a:t> </a:t>
            </a:r>
            <a:r>
              <a:rPr lang="it-IT" err="1"/>
              <a:t>musculo-skeletal</a:t>
            </a:r>
            <a:r>
              <a:rPr lang="it-IT"/>
              <a:t> stress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9D8E89-9697-9C78-4E60-B2027939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61" y="1630148"/>
            <a:ext cx="3853653" cy="129786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5E8E0BE-1116-2DA7-75FA-29B44B6816D0}"/>
              </a:ext>
            </a:extLst>
          </p:cNvPr>
          <p:cNvGrpSpPr/>
          <p:nvPr/>
        </p:nvGrpSpPr>
        <p:grpSpPr>
          <a:xfrm>
            <a:off x="2339752" y="4208780"/>
            <a:ext cx="4248472" cy="1373932"/>
            <a:chOff x="2394687" y="4160966"/>
            <a:chExt cx="4538954" cy="152866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1955AD8-0237-BBEE-53AA-3E17624EE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4687" y="4160967"/>
              <a:ext cx="4538954" cy="1528663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D91DB0D-DABB-6EC6-419D-1D58760C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160966"/>
              <a:ext cx="2361641" cy="1528663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6F4724E-246D-A012-DCF0-09E44B3AAC35}"/>
                </a:ext>
              </a:extLst>
            </p:cNvPr>
            <p:cNvSpPr txBox="1"/>
            <p:nvPr/>
          </p:nvSpPr>
          <p:spPr>
            <a:xfrm>
              <a:off x="2475232" y="4709273"/>
              <a:ext cx="2016224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err="1"/>
                <a:t>Robotic</a:t>
              </a:r>
              <a:endParaRPr lang="it-IT" sz="240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42E82A-0731-B48B-3E72-62D6925A91BF}"/>
              </a:ext>
            </a:extLst>
          </p:cNvPr>
          <p:cNvSpPr txBox="1"/>
          <p:nvPr/>
        </p:nvSpPr>
        <p:spPr>
          <a:xfrm>
            <a:off x="2262525" y="5582712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Three-</a:t>
            </a:r>
            <a:r>
              <a:rPr lang="it-IT" err="1"/>
              <a:t>dimensional</a:t>
            </a:r>
            <a:r>
              <a:rPr lang="it-IT"/>
              <a:t> </a:t>
            </a:r>
            <a:r>
              <a:rPr lang="it-IT" err="1"/>
              <a:t>view</a:t>
            </a:r>
            <a:r>
              <a:rPr lang="it-IT"/>
              <a:t> </a:t>
            </a:r>
            <a:r>
              <a:rPr lang="it-IT" err="1"/>
              <a:t>facilitates</a:t>
            </a:r>
            <a:r>
              <a:rPr lang="it-IT"/>
              <a:t> fine </a:t>
            </a:r>
            <a:r>
              <a:rPr lang="it-IT" err="1"/>
              <a:t>tissue</a:t>
            </a:r>
            <a:r>
              <a:rPr lang="it-IT"/>
              <a:t> </a:t>
            </a:r>
            <a:r>
              <a:rPr lang="it-IT" err="1"/>
              <a:t>dissection</a:t>
            </a:r>
            <a:endParaRPr lang="it-IT"/>
          </a:p>
          <a:p>
            <a:r>
              <a:rPr lang="it-IT" err="1"/>
              <a:t>Downscaling</a:t>
            </a:r>
            <a:r>
              <a:rPr lang="it-IT"/>
              <a:t> the </a:t>
            </a:r>
            <a:r>
              <a:rPr lang="it-IT" err="1"/>
              <a:t>surgeon’s</a:t>
            </a:r>
            <a:r>
              <a:rPr lang="it-IT"/>
              <a:t> </a:t>
            </a:r>
            <a:r>
              <a:rPr lang="it-IT" err="1"/>
              <a:t>movements</a:t>
            </a:r>
            <a:endParaRPr lang="it-IT"/>
          </a:p>
          <a:p>
            <a:r>
              <a:rPr lang="it-IT" err="1"/>
              <a:t>Increases</a:t>
            </a:r>
            <a:r>
              <a:rPr lang="it-IT"/>
              <a:t> </a:t>
            </a:r>
            <a:r>
              <a:rPr lang="it-IT" err="1"/>
              <a:t>dexterity</a:t>
            </a:r>
            <a:r>
              <a:rPr lang="it-IT"/>
              <a:t> and </a:t>
            </a:r>
            <a:r>
              <a:rPr lang="it-IT" err="1"/>
              <a:t>better</a:t>
            </a:r>
            <a:r>
              <a:rPr lang="it-IT"/>
              <a:t> </a:t>
            </a:r>
            <a:r>
              <a:rPr lang="it-IT" err="1"/>
              <a:t>ergonomics</a:t>
            </a:r>
            <a:endParaRPr lang="it-IT"/>
          </a:p>
          <a:p>
            <a:r>
              <a:rPr lang="it-IT"/>
              <a:t>Shorter learning curve</a:t>
            </a:r>
          </a:p>
          <a:p>
            <a:endParaRPr lang="it-IT"/>
          </a:p>
          <a:p>
            <a:endParaRPr lang="it-IT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CF0F3F89-3B93-935F-9DC1-8C9C11FE8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61" y="3315574"/>
            <a:ext cx="2160240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EA93098A-BDC5-12C5-482B-DC5EBA853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5797501"/>
            <a:ext cx="2657733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 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E276F5B4-CDBE-E1BE-7B5E-633B2245D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9351" y="844335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Why</a:t>
            </a:r>
            <a:r>
              <a:rPr lang="fr-FR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shifting</a:t>
            </a:r>
            <a:r>
              <a:rPr lang="fr-FR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fr-FR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laparoscopic</a:t>
            </a:r>
            <a:r>
              <a:rPr lang="fr-FR" altLang="it-IT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to </a:t>
            </a:r>
            <a:r>
              <a:rPr lang="fr-FR" altLang="it-IT" sz="28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robotics</a:t>
            </a:r>
            <a:endParaRPr lang="fr-FR" altLang="it-IT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76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83FA-0582-49B0-0830-062F92DA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8AE01670-EF54-CACC-3297-B17C937BE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1338" y="260648"/>
            <a:ext cx="10226676" cy="1385637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Gastric</a:t>
            </a: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By-pass</a:t>
            </a:r>
          </a:p>
          <a:p>
            <a:pPr algn="ctr" eaLnBrk="1" hangingPunct="1">
              <a:defRPr/>
            </a:pPr>
            <a:endParaRPr lang="fr-FR" altLang="it-IT" sz="28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lang="fr-FR" altLang="it-IT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 &amp; Cons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588B90-FE37-44E5-D00F-D768D1B509A8}"/>
              </a:ext>
            </a:extLst>
          </p:cNvPr>
          <p:cNvSpPr txBox="1"/>
          <p:nvPr/>
        </p:nvSpPr>
        <p:spPr>
          <a:xfrm>
            <a:off x="498249" y="1916832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/>
              <a:t>ROBOTIC VS LAPAROSCOPIC OUTCOME </a:t>
            </a:r>
          </a:p>
          <a:p>
            <a:endParaRPr lang="it-IT" sz="4000" b="1"/>
          </a:p>
        </p:txBody>
      </p:sp>
      <p:pic>
        <p:nvPicPr>
          <p:cNvPr id="3" name="Picture 8" descr="manu9">
            <a:extLst>
              <a:ext uri="{FF2B5EF4-FFF2-40B4-BE49-F238E27FC236}">
                <a16:creationId xmlns:a16="http://schemas.microsoft.com/office/drawing/2014/main" id="{C9D2E1D7-FF40-1CD8-61C7-79DD0742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81" y="3714002"/>
            <a:ext cx="3816423" cy="2923526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interno, persona, invertebrato, aragosta&#10;&#10;Il contenuto generato dall'IA potrebbe non essere corretto.">
            <a:extLst>
              <a:ext uri="{FF2B5EF4-FFF2-40B4-BE49-F238E27FC236}">
                <a16:creationId xmlns:a16="http://schemas.microsoft.com/office/drawing/2014/main" id="{DF9A4B84-FE76-EAB4-F958-00CFB1036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4002"/>
            <a:ext cx="3641705" cy="28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6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F36FC-A670-D1E3-77BA-AB966976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A8EF730-A0F9-E656-2509-3F29B08BE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459540"/>
              </p:ext>
            </p:extLst>
          </p:nvPr>
        </p:nvGraphicFramePr>
        <p:xfrm>
          <a:off x="935596" y="1787526"/>
          <a:ext cx="7272808" cy="430840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Complications</a:t>
                      </a:r>
                      <a:endParaRPr lang="it-IT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Primary</a:t>
                      </a:r>
                      <a:r>
                        <a:rPr lang="it-IT" sz="1200" b="0" baseline="0" dirty="0">
                          <a:solidFill>
                            <a:schemeClr val="tx1"/>
                          </a:solidFill>
                        </a:rPr>
                        <a:t> RYGBP</a:t>
                      </a:r>
                    </a:p>
                    <a:p>
                      <a:pPr algn="ctr"/>
                      <a:r>
                        <a:rPr lang="it-IT" sz="1200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it-IT" sz="1200" b="0" baseline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200" b="0" baseline="0" dirty="0">
                          <a:solidFill>
                            <a:schemeClr val="tx1"/>
                          </a:solidFill>
                        </a:rPr>
                        <a:t>=946)</a:t>
                      </a:r>
                    </a:p>
                    <a:p>
                      <a:pPr algn="ctr"/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 Value</a:t>
                      </a: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Revisional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RYGBP (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=105)        </a:t>
                      </a: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Totally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Robotic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 RYGBP (</a:t>
                      </a:r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=17)</a:t>
                      </a: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t-IT" sz="1200" b="0" baseline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it-IT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Robotic-assisted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 RYGBP (</a:t>
                      </a:r>
                      <a:r>
                        <a:rPr lang="it-IT" sz="1200" b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200" b="0">
                          <a:solidFill>
                            <a:schemeClr val="tx1"/>
                          </a:solidFill>
                        </a:rPr>
                        <a:t>=77)</a:t>
                      </a:r>
                    </a:p>
                  </a:txBody>
                  <a:tcP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72">
                <a:tc>
                  <a:txBody>
                    <a:bodyPr/>
                    <a:lstStyle/>
                    <a:p>
                      <a:r>
                        <a:rPr lang="it-IT" sz="1400" err="1"/>
                        <a:t>Leaks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12</a:t>
                      </a:r>
                      <a:r>
                        <a:rPr lang="it-IT" sz="1400" baseline="0"/>
                        <a:t> (1.26%)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6 (5.71%)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937">
                <a:tc>
                  <a:txBody>
                    <a:bodyPr/>
                    <a:lstStyle/>
                    <a:p>
                      <a:r>
                        <a:rPr lang="it-IT" sz="1400" err="1"/>
                        <a:t>Bleeding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8 (0.9%)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 (0.95%)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 (5.2%)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 (1.3%)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it-IT" sz="1400" err="1"/>
                        <a:t>Anastomotic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strictures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17 (1.79%)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3 (2.85%)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 (1.3%)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it-IT" sz="1400" err="1"/>
                        <a:t>Marginal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ulcers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9 (0.95%)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3 (2.85%)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it-IT" sz="1400" err="1"/>
                        <a:t>Internal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hernias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6 (0.63%)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2 (1.90%)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52 (5.49%)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&lt;0.001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15 (14.2%)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1 (5.2%)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>
                          <a:solidFill>
                            <a:srgbClr val="FFFFFF"/>
                          </a:solidFill>
                        </a:rPr>
                        <a:t>n.s.</a:t>
                      </a:r>
                      <a:endParaRPr lang="it-IT" sz="140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FFFFFF"/>
                          </a:solidFill>
                        </a:rPr>
                        <a:t>2 (2.6%)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496">
                <a:tc>
                  <a:txBody>
                    <a:bodyPr/>
                    <a:lstStyle/>
                    <a:p>
                      <a:r>
                        <a:rPr lang="it-IT" sz="1400" err="1"/>
                        <a:t>Conversions</a:t>
                      </a:r>
                      <a:endParaRPr lang="it-IT" sz="140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33 (3.4%)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&lt;0.01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25 (23.8%)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err="1"/>
                        <a:t>Mortality</a:t>
                      </a:r>
                      <a:endParaRPr lang="it-IT" sz="1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3 (0.31%)*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&lt;0.01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1 (0.95%)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/>
                        <a:t>n.s.</a:t>
                      </a:r>
                      <a:endParaRPr lang="it-IT" sz="14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4A661B6C-59A0-E860-9A1D-992A6E65D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46" y="836266"/>
            <a:ext cx="8382000" cy="374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175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altLang="it-IT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fr-FR" altLang="it-IT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Lap vs. Lap </a:t>
            </a:r>
            <a:r>
              <a:rPr lang="fr-FR" altLang="it-IT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Revisional</a:t>
            </a:r>
            <a:r>
              <a:rPr lang="fr-FR" altLang="it-IT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vs. </a:t>
            </a:r>
            <a:r>
              <a:rPr lang="fr-FR" altLang="it-IT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Robotic</a:t>
            </a:r>
            <a:r>
              <a:rPr lang="fr-FR" altLang="it-IT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RYGBP</a:t>
            </a:r>
          </a:p>
        </p:txBody>
      </p:sp>
      <p:sp>
        <p:nvSpPr>
          <p:cNvPr id="32771" name="CasellaDiTesto 2">
            <a:extLst>
              <a:ext uri="{FF2B5EF4-FFF2-40B4-BE49-F238E27FC236}">
                <a16:creationId xmlns:a16="http://schemas.microsoft.com/office/drawing/2014/main" id="{AE07A943-429B-5894-04C8-3A9CB402A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1154113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dirty="0" err="1">
                <a:solidFill>
                  <a:srgbClr val="FFFFFF"/>
                </a:solidFill>
              </a:rPr>
              <a:t>Complications</a:t>
            </a:r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32772" name="CasellaDiTesto 4">
            <a:extLst>
              <a:ext uri="{FF2B5EF4-FFF2-40B4-BE49-F238E27FC236}">
                <a16:creationId xmlns:a16="http://schemas.microsoft.com/office/drawing/2014/main" id="{643FDA45-BC18-79DD-A000-E12546DF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6210921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dirty="0">
                <a:solidFill>
                  <a:srgbClr val="FFFFFF"/>
                </a:solidFill>
              </a:rPr>
              <a:t>* 2  P.E.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D052795-F2A6-897E-C68D-316DAD184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091" y="1787526"/>
            <a:ext cx="2881313" cy="43211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95D86D6B-82C8-A7C3-C157-322F63E0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822" y="209377"/>
            <a:ext cx="10226676" cy="523875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Personal</a:t>
            </a:r>
            <a:r>
              <a:rPr lang="fr-FR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Experience</a:t>
            </a:r>
            <a:endParaRPr lang="fr-FR" altLang="it-IT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76012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3D1A2-DBCE-FF3C-F34C-812E2AB4B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ggetto 1">
            <a:extLst>
              <a:ext uri="{FF2B5EF4-FFF2-40B4-BE49-F238E27FC236}">
                <a16:creationId xmlns:a16="http://schemas.microsoft.com/office/drawing/2014/main" id="{DBE69E89-69E2-8DBB-4C48-699EFDBE8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950" y="1700213"/>
          <a:ext cx="8972550" cy="454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19405600" imgH="9829800" progId="Word.Document.12">
                  <p:embed/>
                </p:oleObj>
              </mc:Choice>
              <mc:Fallback>
                <p:oleObj name="Documento" r:id="rId2" imgW="19405600" imgH="9829800" progId="Word.Document.12">
                  <p:embed/>
                  <p:pic>
                    <p:nvPicPr>
                      <p:cNvPr id="28673" name="Oggetto 1">
                        <a:extLst>
                          <a:ext uri="{FF2B5EF4-FFF2-40B4-BE49-F238E27FC236}">
                            <a16:creationId xmlns:a16="http://schemas.microsoft.com/office/drawing/2014/main" id="{DBE69E89-69E2-8DBB-4C48-699EFDBE8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00213"/>
                        <a:ext cx="8972550" cy="454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4" name="Text Box 11">
            <a:extLst>
              <a:ext uri="{FF2B5EF4-FFF2-40B4-BE49-F238E27FC236}">
                <a16:creationId xmlns:a16="http://schemas.microsoft.com/office/drawing/2014/main" id="{9F6615F2-85BE-00A1-5F72-4FC84F37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79216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dirty="0" err="1">
                <a:solidFill>
                  <a:srgbClr val="FF9900"/>
                </a:solidFill>
                <a:latin typeface="Tahoma" panose="020B0604030504040204" pitchFamily="34" charset="0"/>
              </a:rPr>
              <a:t>Totally</a:t>
            </a:r>
            <a:r>
              <a:rPr lang="it-IT" altLang="it-IT" dirty="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rgbClr val="FF9900"/>
                </a:solidFill>
                <a:latin typeface="Tahoma" panose="020B0604030504040204" pitchFamily="34" charset="0"/>
              </a:rPr>
              <a:t>Robotic</a:t>
            </a:r>
            <a:r>
              <a:rPr lang="it-IT" altLang="it-IT" dirty="0">
                <a:solidFill>
                  <a:srgbClr val="FF9900"/>
                </a:solidFill>
                <a:latin typeface="Tahoma" panose="020B0604030504040204" pitchFamily="34" charset="0"/>
              </a:rPr>
              <a:t> / </a:t>
            </a:r>
            <a:r>
              <a:rPr lang="it-IT" altLang="it-IT" dirty="0" err="1">
                <a:solidFill>
                  <a:srgbClr val="FF9900"/>
                </a:solidFill>
                <a:latin typeface="Tahoma" panose="020B0604030504040204" pitchFamily="34" charset="0"/>
              </a:rPr>
              <a:t>Robotic-assisted</a:t>
            </a:r>
            <a:r>
              <a:rPr lang="it-IT" altLang="it-IT" dirty="0">
                <a:solidFill>
                  <a:srgbClr val="FF9900"/>
                </a:solidFill>
                <a:latin typeface="Tahoma" panose="020B0604030504040204" pitchFamily="34" charset="0"/>
              </a:rPr>
              <a:t>           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dirty="0">
                <a:solidFill>
                  <a:srgbClr val="FF9900"/>
                </a:solidFill>
                <a:latin typeface="Tahoma" panose="020B0604030504040204" pitchFamily="34" charset="0"/>
              </a:rPr>
              <a:t>vs.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dirty="0" err="1">
                <a:solidFill>
                  <a:srgbClr val="FF9900"/>
                </a:solidFill>
                <a:latin typeface="Tahoma" panose="020B0604030504040204" pitchFamily="34" charset="0"/>
              </a:rPr>
              <a:t>Laparoscopic</a:t>
            </a:r>
            <a:r>
              <a:rPr lang="it-IT" altLang="it-IT" dirty="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Roux-en-Y </a:t>
            </a:r>
            <a:r>
              <a:rPr lang="it-IT" altLang="it-IT" dirty="0" err="1">
                <a:solidFill>
                  <a:srgbClr val="FFFFFF"/>
                </a:solidFill>
                <a:latin typeface="Tahoma" panose="020B0604030504040204" pitchFamily="34" charset="0"/>
              </a:rPr>
              <a:t>Gastric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 Bypass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dirty="0" err="1">
                <a:solidFill>
                  <a:srgbClr val="FFFF00"/>
                </a:solidFill>
                <a:latin typeface="Tahoma" panose="020B0604030504040204" pitchFamily="34" charset="0"/>
              </a:rPr>
              <a:t>Morbidity</a:t>
            </a:r>
            <a:r>
              <a:rPr lang="it-IT" altLang="it-IT" dirty="0">
                <a:solidFill>
                  <a:srgbClr val="FFFF00"/>
                </a:solidFill>
                <a:latin typeface="Tahoma" panose="020B0604030504040204" pitchFamily="34" charset="0"/>
              </a:rPr>
              <a:t>, </a:t>
            </a:r>
            <a:r>
              <a:rPr lang="it-IT" altLang="it-IT" dirty="0" err="1">
                <a:solidFill>
                  <a:srgbClr val="FFFF00"/>
                </a:solidFill>
                <a:latin typeface="Tahoma" panose="020B0604030504040204" pitchFamily="34" charset="0"/>
              </a:rPr>
              <a:t>Mortality</a:t>
            </a:r>
            <a:r>
              <a:rPr lang="it-IT" altLang="it-IT" dirty="0">
                <a:solidFill>
                  <a:srgbClr val="FFFF00"/>
                </a:solidFill>
                <a:latin typeface="Tahoma" panose="020B0604030504040204" pitchFamily="34" charset="0"/>
              </a:rPr>
              <a:t>, OT and </a:t>
            </a:r>
            <a:r>
              <a:rPr lang="it-IT" altLang="it-IT" dirty="0" err="1">
                <a:solidFill>
                  <a:srgbClr val="FFFF00"/>
                </a:solidFill>
                <a:latin typeface="Tahoma" panose="020B0604030504040204" pitchFamily="34" charset="0"/>
              </a:rPr>
              <a:t>LoS</a:t>
            </a:r>
            <a:endParaRPr lang="it-IT" altLang="it-IT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57C4026-E908-AEEB-FBBB-355B32BA0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565400"/>
            <a:ext cx="11525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524299-8A27-E0CF-2738-279C52B4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3429000"/>
            <a:ext cx="1152525" cy="144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7A68054-6C80-E624-FEA8-5F3DF3BA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4076700"/>
            <a:ext cx="1152525" cy="144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D6665F8-FBB0-A70C-973C-F96AAD372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4581525"/>
            <a:ext cx="1079500" cy="142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6DCC3E4-88A9-7BB7-68B8-AFFDA1D3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429000"/>
            <a:ext cx="503237" cy="144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6365139-5E85-C8AD-DE2A-B9D5E632D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933825"/>
            <a:ext cx="503237" cy="142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E80807-AF41-2B51-AA96-8F91728E4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581525"/>
            <a:ext cx="503237" cy="142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63699B5-9616-39AE-3D7F-3C3F861A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581525"/>
            <a:ext cx="503238" cy="142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B6A5337-E61F-63D3-F9C7-2C8073EC3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581525"/>
            <a:ext cx="576262" cy="142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8684" name="Picture 13">
            <a:extLst>
              <a:ext uri="{FF2B5EF4-FFF2-40B4-BE49-F238E27FC236}">
                <a16:creationId xmlns:a16="http://schemas.microsoft.com/office/drawing/2014/main" id="{7C63FAED-5617-414A-3C7F-B5A8B1F41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0" t="56818" r="13628" b="3409"/>
          <a:stretch>
            <a:fillRect/>
          </a:stretch>
        </p:blipFill>
        <p:spPr bwMode="auto">
          <a:xfrm>
            <a:off x="7667625" y="260350"/>
            <a:ext cx="7207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magine 1" descr="images-9.jpeg">
            <a:extLst>
              <a:ext uri="{FF2B5EF4-FFF2-40B4-BE49-F238E27FC236}">
                <a16:creationId xmlns:a16="http://schemas.microsoft.com/office/drawing/2014/main" id="{B5F4A58B-336A-EB9A-C541-052ACB1E9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65576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CasellaDiTesto 10">
            <a:extLst>
              <a:ext uri="{FF2B5EF4-FFF2-40B4-BE49-F238E27FC236}">
                <a16:creationId xmlns:a16="http://schemas.microsoft.com/office/drawing/2014/main" id="{C329E695-2360-A38B-EDA4-01F6E4CDF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237288"/>
            <a:ext cx="70564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dirty="0">
                <a:solidFill>
                  <a:schemeClr val="bg1"/>
                </a:solidFill>
              </a:rPr>
              <a:t>No </a:t>
            </a:r>
            <a:r>
              <a:rPr lang="it-IT" altLang="it-IT" sz="1400" dirty="0" err="1">
                <a:solidFill>
                  <a:schemeClr val="bg1"/>
                </a:solidFill>
              </a:rPr>
              <a:t>considerable</a:t>
            </a:r>
            <a:r>
              <a:rPr lang="it-IT" altLang="it-IT" sz="1400" dirty="0">
                <a:solidFill>
                  <a:schemeClr val="bg1"/>
                </a:solidFill>
              </a:rPr>
              <a:t> </a:t>
            </a:r>
            <a:r>
              <a:rPr lang="it-IT" altLang="it-IT" sz="1400" dirty="0" err="1">
                <a:solidFill>
                  <a:schemeClr val="bg1"/>
                </a:solidFill>
              </a:rPr>
              <a:t>difference</a:t>
            </a:r>
            <a:r>
              <a:rPr lang="it-IT" altLang="it-IT" sz="1400" dirty="0">
                <a:solidFill>
                  <a:schemeClr val="bg1"/>
                </a:solidFill>
              </a:rPr>
              <a:t> in </a:t>
            </a:r>
            <a:r>
              <a:rPr lang="it-IT" altLang="it-IT" sz="1400" dirty="0" err="1">
                <a:solidFill>
                  <a:schemeClr val="bg1"/>
                </a:solidFill>
              </a:rPr>
              <a:t>morbidity</a:t>
            </a:r>
            <a:r>
              <a:rPr lang="it-IT" altLang="it-IT" sz="1400" dirty="0">
                <a:solidFill>
                  <a:schemeClr val="bg1"/>
                </a:solidFill>
              </a:rPr>
              <a:t> and </a:t>
            </a:r>
            <a:r>
              <a:rPr lang="it-IT" altLang="it-IT" sz="1400" dirty="0" err="1">
                <a:solidFill>
                  <a:schemeClr val="bg1"/>
                </a:solidFill>
              </a:rPr>
              <a:t>mortality</a:t>
            </a:r>
            <a:r>
              <a:rPr lang="it-IT" altLang="it-IT" sz="1400" dirty="0">
                <a:solidFill>
                  <a:schemeClr val="bg1"/>
                </a:solidFill>
              </a:rPr>
              <a:t> rate and hospital </a:t>
            </a:r>
            <a:r>
              <a:rPr lang="it-IT" altLang="it-IT" sz="1400" dirty="0" err="1">
                <a:solidFill>
                  <a:schemeClr val="bg1"/>
                </a:solidFill>
              </a:rPr>
              <a:t>readmission</a:t>
            </a:r>
            <a:endParaRPr lang="it-IT" altLang="it-IT" sz="1400" dirty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1400" dirty="0" err="1">
                <a:solidFill>
                  <a:schemeClr val="bg1"/>
                </a:solidFill>
              </a:rPr>
              <a:t>Longer</a:t>
            </a:r>
            <a:r>
              <a:rPr lang="it-IT" altLang="it-IT" sz="1400" dirty="0">
                <a:solidFill>
                  <a:schemeClr val="bg1"/>
                </a:solidFill>
              </a:rPr>
              <a:t> Operating Time</a:t>
            </a:r>
          </a:p>
          <a:p>
            <a:pPr eaLnBrk="1" hangingPunct="1"/>
            <a:endParaRPr lang="it-IT" altLang="it-IT" sz="14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6E562F-6037-52D5-209F-F95C57B44A88}"/>
              </a:ext>
            </a:extLst>
          </p:cNvPr>
          <p:cNvSpPr txBox="1"/>
          <p:nvPr/>
        </p:nvSpPr>
        <p:spPr>
          <a:xfrm>
            <a:off x="179388" y="26035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72351539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C15D0-606D-7184-F1CD-B479C18A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ricevuta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1DEEBA0C-AAD2-8490-2243-858A47E5B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3" y="3372703"/>
            <a:ext cx="7772400" cy="2820946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222DEEFC-0298-7CF5-6A6C-105E2E1A2F24}"/>
              </a:ext>
            </a:extLst>
          </p:cNvPr>
          <p:cNvGrpSpPr/>
          <p:nvPr/>
        </p:nvGrpSpPr>
        <p:grpSpPr>
          <a:xfrm>
            <a:off x="827584" y="10732"/>
            <a:ext cx="7772400" cy="3266660"/>
            <a:chOff x="827584" y="7929"/>
            <a:chExt cx="7772400" cy="3266660"/>
          </a:xfrm>
        </p:grpSpPr>
        <p:pic>
          <p:nvPicPr>
            <p:cNvPr id="3" name="Immagine 2" descr="Immagine che contiene testo, schermat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F72F4EE1-DED1-8069-050D-562483DBD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7929"/>
              <a:ext cx="7772400" cy="3266660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F8C1AE4A-0527-B60F-4537-F85584F906AD}"/>
                </a:ext>
              </a:extLst>
            </p:cNvPr>
            <p:cNvSpPr/>
            <p:nvPr/>
          </p:nvSpPr>
          <p:spPr>
            <a:xfrm>
              <a:off x="899592" y="1772816"/>
              <a:ext cx="1224136" cy="64807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14ADACD1-C1C0-CFFC-01F4-5AE2379A7AC3}"/>
                </a:ext>
              </a:extLst>
            </p:cNvPr>
            <p:cNvSpPr/>
            <p:nvPr/>
          </p:nvSpPr>
          <p:spPr>
            <a:xfrm>
              <a:off x="2555776" y="1772816"/>
              <a:ext cx="2088232" cy="648072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852AFDB2-15C5-DD8F-0F0B-B51782CB7AEB}"/>
              </a:ext>
            </a:extLst>
          </p:cNvPr>
          <p:cNvSpPr/>
          <p:nvPr/>
        </p:nvSpPr>
        <p:spPr>
          <a:xfrm>
            <a:off x="3131840" y="3717032"/>
            <a:ext cx="288032" cy="2880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F70AEC1-F873-9AA8-E3CA-EDF84ABCA7C4}"/>
              </a:ext>
            </a:extLst>
          </p:cNvPr>
          <p:cNvSpPr/>
          <p:nvPr/>
        </p:nvSpPr>
        <p:spPr>
          <a:xfrm>
            <a:off x="3491880" y="3717032"/>
            <a:ext cx="288032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1D98E0-5F7E-5DDA-393F-CC7B9EB6C369}"/>
              </a:ext>
            </a:extLst>
          </p:cNvPr>
          <p:cNvSpPr txBox="1"/>
          <p:nvPr/>
        </p:nvSpPr>
        <p:spPr>
          <a:xfrm>
            <a:off x="1115616" y="11967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1C15D5D-3522-954A-1FE9-7C0F54A3FD08}"/>
              </a:ext>
            </a:extLst>
          </p:cNvPr>
          <p:cNvSpPr/>
          <p:nvPr/>
        </p:nvSpPr>
        <p:spPr>
          <a:xfrm>
            <a:off x="3131840" y="5229200"/>
            <a:ext cx="360040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9100378-ACF4-3935-6B16-23003DAB2701}"/>
              </a:ext>
            </a:extLst>
          </p:cNvPr>
          <p:cNvSpPr/>
          <p:nvPr/>
        </p:nvSpPr>
        <p:spPr>
          <a:xfrm>
            <a:off x="3491880" y="5229200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57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146F9-769A-8709-7CEF-D1B7869E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ricevuta, Parallelo&#10;&#10;Il contenuto generato dall'IA potrebbe non essere corretto.">
            <a:extLst>
              <a:ext uri="{FF2B5EF4-FFF2-40B4-BE49-F238E27FC236}">
                <a16:creationId xmlns:a16="http://schemas.microsoft.com/office/drawing/2014/main" id="{AA524DCF-6941-E8EB-8A1D-06ABE9885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2024"/>
            <a:ext cx="7772400" cy="595395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5A56369-0D10-13B7-6B9C-5C35BC2EABB4}"/>
              </a:ext>
            </a:extLst>
          </p:cNvPr>
          <p:cNvSpPr/>
          <p:nvPr/>
        </p:nvSpPr>
        <p:spPr>
          <a:xfrm>
            <a:off x="5652120" y="2420888"/>
            <a:ext cx="22322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5C11244-F663-C628-05A0-90F162C5A795}"/>
              </a:ext>
            </a:extLst>
          </p:cNvPr>
          <p:cNvSpPr/>
          <p:nvPr/>
        </p:nvSpPr>
        <p:spPr>
          <a:xfrm>
            <a:off x="1547664" y="1124744"/>
            <a:ext cx="1008112" cy="14401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C00DD2A-8B85-F0D8-E291-9525B9C3DD40}"/>
              </a:ext>
            </a:extLst>
          </p:cNvPr>
          <p:cNvSpPr/>
          <p:nvPr/>
        </p:nvSpPr>
        <p:spPr>
          <a:xfrm>
            <a:off x="1619672" y="3765359"/>
            <a:ext cx="1008112" cy="14401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Carne, interno&#10;&#10;Il contenuto generato dall'IA potrebbe non essere corretto.">
            <a:extLst>
              <a:ext uri="{FF2B5EF4-FFF2-40B4-BE49-F238E27FC236}">
                <a16:creationId xmlns:a16="http://schemas.microsoft.com/office/drawing/2014/main" id="{738B0A7D-9250-D091-B8FE-8D472B523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9475"/>
            <a:ext cx="1230147" cy="887776"/>
          </a:xfrm>
          <a:prstGeom prst="rect">
            <a:avLst/>
          </a:prstGeom>
        </p:spPr>
      </p:pic>
      <p:pic>
        <p:nvPicPr>
          <p:cNvPr id="7" name="Immagine 6" descr="Immagine che contiene interno, persona, invertebrato, aragosta&#10;&#10;Il contenuto generato dall'IA potrebbe non essere corretto.">
            <a:extLst>
              <a:ext uri="{FF2B5EF4-FFF2-40B4-BE49-F238E27FC236}">
                <a16:creationId xmlns:a16="http://schemas.microsoft.com/office/drawing/2014/main" id="{861E414E-4125-32F7-AF50-D692AD1AD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44" y="114198"/>
            <a:ext cx="1787300" cy="883053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46417EB7-FD45-C8A9-F4EE-BDDF991EB6E9}"/>
              </a:ext>
            </a:extLst>
          </p:cNvPr>
          <p:cNvSpPr/>
          <p:nvPr/>
        </p:nvSpPr>
        <p:spPr>
          <a:xfrm>
            <a:off x="2771800" y="2420888"/>
            <a:ext cx="2592288" cy="21602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3C827EB-1BE9-AFD5-CFB2-D2A8F37D2872}"/>
              </a:ext>
            </a:extLst>
          </p:cNvPr>
          <p:cNvSpPr/>
          <p:nvPr/>
        </p:nvSpPr>
        <p:spPr>
          <a:xfrm>
            <a:off x="2627784" y="5085184"/>
            <a:ext cx="1584176" cy="21602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16EC9E7-4D3E-9783-FE69-D059C2D1A1F7}"/>
              </a:ext>
            </a:extLst>
          </p:cNvPr>
          <p:cNvSpPr/>
          <p:nvPr/>
        </p:nvSpPr>
        <p:spPr>
          <a:xfrm>
            <a:off x="4074416" y="5074112"/>
            <a:ext cx="2232248" cy="2270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B687ECD-66E2-7510-287B-3E3A6CD2D702}"/>
              </a:ext>
            </a:extLst>
          </p:cNvPr>
          <p:cNvSpPr/>
          <p:nvPr/>
        </p:nvSpPr>
        <p:spPr>
          <a:xfrm>
            <a:off x="6306664" y="5074112"/>
            <a:ext cx="1937744" cy="2270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06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4059-9A33-572A-5E86-4B9EE123E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132426B-FA71-60E5-C490-08006109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772400" cy="36528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9672C8-76CE-16EE-11BA-BE8C6F288145}"/>
              </a:ext>
            </a:extLst>
          </p:cNvPr>
          <p:cNvSpPr txBox="1"/>
          <p:nvPr/>
        </p:nvSpPr>
        <p:spPr>
          <a:xfrm>
            <a:off x="1835696" y="4149080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19 studies</a:t>
            </a:r>
          </a:p>
          <a:p>
            <a:r>
              <a:rPr lang="it-IT"/>
              <a:t>2 </a:t>
            </a:r>
            <a:r>
              <a:rPr lang="it-IT" err="1"/>
              <a:t>multicenter</a:t>
            </a:r>
            <a:endParaRPr lang="it-IT"/>
          </a:p>
          <a:p>
            <a:r>
              <a:rPr lang="it-IT"/>
              <a:t>No RCT</a:t>
            </a:r>
          </a:p>
          <a:p>
            <a:r>
              <a:rPr lang="it-IT"/>
              <a:t>276.732 </a:t>
            </a:r>
            <a:r>
              <a:rPr lang="it-IT" err="1"/>
              <a:t>patients</a:t>
            </a:r>
            <a:r>
              <a:rPr lang="it-IT"/>
              <a:t>:</a:t>
            </a:r>
          </a:p>
          <a:p>
            <a:r>
              <a:rPr lang="it-IT"/>
              <a:t>	- 79.706 (28.8%) Open RYGBP</a:t>
            </a:r>
          </a:p>
          <a:p>
            <a:r>
              <a:rPr lang="it-IT"/>
              <a:t>	- 186.399 (67.3%) </a:t>
            </a:r>
            <a:r>
              <a:rPr lang="it-IT" err="1"/>
              <a:t>Laparoscopic</a:t>
            </a:r>
            <a:r>
              <a:rPr lang="it-IT"/>
              <a:t> RYGBP</a:t>
            </a:r>
          </a:p>
          <a:p>
            <a:r>
              <a:rPr lang="it-IT"/>
              <a:t>	- 10.627 (3.9%) </a:t>
            </a:r>
            <a:r>
              <a:rPr lang="it-IT" err="1"/>
              <a:t>Robotic</a:t>
            </a:r>
            <a:r>
              <a:rPr lang="it-IT"/>
              <a:t> RYGBP</a:t>
            </a:r>
          </a:p>
          <a:p>
            <a:r>
              <a:rPr lang="it-IT"/>
              <a:t>	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59F76E-164E-9252-95DF-EA2A570D0557}"/>
              </a:ext>
            </a:extLst>
          </p:cNvPr>
          <p:cNvSpPr txBox="1"/>
          <p:nvPr/>
        </p:nvSpPr>
        <p:spPr>
          <a:xfrm>
            <a:off x="865719" y="14847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0551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0A965-FAC5-F9A8-ED84-027C4DB6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testo, schizzo, diagramma&#10;&#10;Il contenuto generato dall'IA potrebbe non essere corretto.">
            <a:extLst>
              <a:ext uri="{FF2B5EF4-FFF2-40B4-BE49-F238E27FC236}">
                <a16:creationId xmlns:a16="http://schemas.microsoft.com/office/drawing/2014/main" id="{893ABAB6-EAC9-75CC-D5F8-AD8D95B77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9" y="1340768"/>
            <a:ext cx="852790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9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2092</TotalTime>
  <Words>643</Words>
  <Application>Microsoft Macintosh PowerPoint</Application>
  <PresentationFormat>Presentazione su schermo (4:3)</PresentationFormat>
  <Paragraphs>175</Paragraphs>
  <Slides>19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Constantia</vt:lpstr>
      <vt:lpstr>Tahoma</vt:lpstr>
      <vt:lpstr>Wingdings 2</vt:lpstr>
      <vt:lpstr>Equinozio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AOUP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Gastrointestinale e Diabete di tipo 2</dc:title>
  <dc:subject/>
  <dc:creator>Nome utente</dc:creator>
  <cp:keywords/>
  <dc:description/>
  <cp:lastModifiedBy>Anselmino Marco</cp:lastModifiedBy>
  <cp:revision>374</cp:revision>
  <dcterms:created xsi:type="dcterms:W3CDTF">2007-11-07T15:39:18Z</dcterms:created>
  <dcterms:modified xsi:type="dcterms:W3CDTF">2025-05-10T15:06:29Z</dcterms:modified>
  <cp:category/>
</cp:coreProperties>
</file>